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384" r:id="rId2"/>
    <p:sldId id="407" r:id="rId3"/>
    <p:sldId id="433" r:id="rId4"/>
    <p:sldId id="434" r:id="rId5"/>
    <p:sldId id="300" r:id="rId6"/>
    <p:sldId id="485" r:id="rId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rma" id="{C532ADF6-F466-4D4A-B193-7E714D3896F5}">
          <p14:sldIdLst>
            <p14:sldId id="384"/>
            <p14:sldId id="407"/>
            <p14:sldId id="433"/>
            <p14:sldId id="434"/>
            <p14:sldId id="300"/>
            <p14:sldId id="485"/>
          </p14:sldIdLst>
        </p14:section>
        <p14:section name="Default Section" id="{B5F31C41-244F-D54D-9192-022ADAFBD71D}">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76" autoAdjust="0"/>
    <p:restoredTop sz="94660"/>
  </p:normalViewPr>
  <p:slideViewPr>
    <p:cSldViewPr snapToGrid="0">
      <p:cViewPr varScale="1">
        <p:scale>
          <a:sx n="160" d="100"/>
          <a:sy n="160" d="100"/>
        </p:scale>
        <p:origin x="1824" y="10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6/11/23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6/11/23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6/11/23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6/11/23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6/11/23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613871-AF4D-17D6-2A1F-3D49B887413B}"/>
              </a:ext>
            </a:extLst>
          </p:cNvPr>
          <p:cNvPicPr>
            <a:picLocks noChangeAspect="1"/>
          </p:cNvPicPr>
          <p:nvPr/>
        </p:nvPicPr>
        <p:blipFill>
          <a:blip r:embed="rId2"/>
          <a:stretch>
            <a:fillRect/>
          </a:stretch>
        </p:blipFill>
        <p:spPr>
          <a:xfrm>
            <a:off x="522816" y="805854"/>
            <a:ext cx="4301957" cy="5246289"/>
          </a:xfrm>
          <a:prstGeom prst="rect">
            <a:avLst/>
          </a:prstGeom>
        </p:spPr>
      </p:pic>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60904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4">
            <a:extLst>
              <a:ext uri="{FF2B5EF4-FFF2-40B4-BE49-F238E27FC236}">
                <a16:creationId xmlns:a16="http://schemas.microsoft.com/office/drawing/2014/main" id="{A8793DAA-A8C9-3A2E-1E42-77190783B206}"/>
              </a:ext>
            </a:extLst>
          </p:cNvPr>
          <p:cNvPicPr>
            <a:picLocks noChangeAspect="1"/>
          </p:cNvPicPr>
          <p:nvPr/>
        </p:nvPicPr>
        <p:blipFill>
          <a:blip r:embed="rId2"/>
          <a:stretch>
            <a:fillRect/>
          </a:stretch>
        </p:blipFill>
        <p:spPr>
          <a:xfrm>
            <a:off x="549826" y="643466"/>
            <a:ext cx="4247936" cy="5571066"/>
          </a:xfrm>
          <a:prstGeom prst="rect">
            <a:avLst/>
          </a:prstGeom>
        </p:spPr>
      </p:pic>
      <p:cxnSp>
        <p:nvCxnSpPr>
          <p:cNvPr id="12" name="Straight Connector 1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22497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Kleidung, Zeichnung, angezogen, Altar enthält.&#10;&#10;Automatisch generierte Beschreibung">
            <a:extLst>
              <a:ext uri="{FF2B5EF4-FFF2-40B4-BE49-F238E27FC236}">
                <a16:creationId xmlns:a16="http://schemas.microsoft.com/office/drawing/2014/main" id="{E19201DF-BDA5-659A-3534-B8BDF6C914ED}"/>
              </a:ext>
            </a:extLst>
          </p:cNvPr>
          <p:cNvPicPr>
            <a:picLocks noChangeAspect="1"/>
          </p:cNvPicPr>
          <p:nvPr/>
        </p:nvPicPr>
        <p:blipFill rotWithShape="1">
          <a:blip r:embed="rId2">
            <a:extLst>
              <a:ext uri="{28A0092B-C50C-407E-A947-70E740481C1C}">
                <a14:useLocalDpi xmlns:a14="http://schemas.microsoft.com/office/drawing/2010/main" val="0"/>
              </a:ext>
            </a:extLst>
          </a:blip>
          <a:srcRect t="6725" r="2" b="1312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Sport, Tänzer enthält.&#10;&#10;Automatisch generierte Beschreibung">
            <a:extLst>
              <a:ext uri="{FF2B5EF4-FFF2-40B4-BE49-F238E27FC236}">
                <a16:creationId xmlns:a16="http://schemas.microsoft.com/office/drawing/2014/main" id="{72AF104B-1937-B235-937E-CF306DE69FF1}"/>
              </a:ext>
            </a:extLst>
          </p:cNvPr>
          <p:cNvPicPr>
            <a:picLocks noChangeAspect="1"/>
          </p:cNvPicPr>
          <p:nvPr/>
        </p:nvPicPr>
        <p:blipFill rotWithShape="1">
          <a:blip r:embed="rId3">
            <a:extLst>
              <a:ext uri="{28A0092B-C50C-407E-A947-70E740481C1C}">
                <a14:useLocalDpi xmlns:a14="http://schemas.microsoft.com/office/drawing/2010/main" val="0"/>
              </a:ext>
            </a:extLst>
          </a:blip>
          <a:srcRect t="627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blau enthält.&#10;&#10;Automatisch generierte Beschreibung">
            <a:extLst>
              <a:ext uri="{FF2B5EF4-FFF2-40B4-BE49-F238E27FC236}">
                <a16:creationId xmlns:a16="http://schemas.microsoft.com/office/drawing/2014/main" id="{004F6E8D-573E-A14F-36CD-A9E734F63718}"/>
              </a:ext>
            </a:extLst>
          </p:cNvPr>
          <p:cNvPicPr>
            <a:picLocks noChangeAspect="1"/>
          </p:cNvPicPr>
          <p:nvPr/>
        </p:nvPicPr>
        <p:blipFill rotWithShape="1">
          <a:blip r:embed="rId4">
            <a:extLst>
              <a:ext uri="{28A0092B-C50C-407E-A947-70E740481C1C}">
                <a14:useLocalDpi xmlns:a14="http://schemas.microsoft.com/office/drawing/2010/main" val="0"/>
              </a:ext>
            </a:extLst>
          </a:blip>
          <a:srcRect t="1698" r="-3" b="2779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drinnen, Tisch enthält.&#10;&#10;Automatisch generierte Beschreibung">
            <a:extLst>
              <a:ext uri="{FF2B5EF4-FFF2-40B4-BE49-F238E27FC236}">
                <a16:creationId xmlns:a16="http://schemas.microsoft.com/office/drawing/2014/main" id="{775FBB82-917C-854A-7D1D-5A9C2838E7DC}"/>
              </a:ext>
            </a:extLst>
          </p:cNvPr>
          <p:cNvPicPr>
            <a:picLocks noChangeAspect="1"/>
          </p:cNvPicPr>
          <p:nvPr/>
        </p:nvPicPr>
        <p:blipFill rotWithShape="1">
          <a:blip r:embed="rId5">
            <a:extLst>
              <a:ext uri="{28A0092B-C50C-407E-A947-70E740481C1C}">
                <a14:useLocalDpi xmlns:a14="http://schemas.microsoft.com/office/drawing/2010/main" val="0"/>
              </a:ext>
            </a:extLst>
          </a:blip>
          <a:srcRect t="13395" r="2" b="5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56514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drinnen enthält.&#10;&#10;Automatisch generierte Beschreibung">
            <a:extLst>
              <a:ext uri="{FF2B5EF4-FFF2-40B4-BE49-F238E27FC236}">
                <a16:creationId xmlns:a16="http://schemas.microsoft.com/office/drawing/2014/main" id="{149373CD-A2A6-24B3-724D-4D2533B6D4E1}"/>
              </a:ext>
            </a:extLst>
          </p:cNvPr>
          <p:cNvPicPr>
            <a:picLocks noChangeAspect="1"/>
          </p:cNvPicPr>
          <p:nvPr/>
        </p:nvPicPr>
        <p:blipFill rotWithShape="1">
          <a:blip r:embed="rId2">
            <a:extLst>
              <a:ext uri="{28A0092B-C50C-407E-A947-70E740481C1C}">
                <a14:useLocalDpi xmlns:a14="http://schemas.microsoft.com/office/drawing/2010/main" val="0"/>
              </a:ext>
            </a:extLst>
          </a:blip>
          <a:srcRect t="2044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B634DD2B-FB4B-BA50-B394-78CC149910E5}"/>
              </a:ext>
            </a:extLst>
          </p:cNvPr>
          <p:cNvPicPr>
            <a:picLocks noChangeAspect="1"/>
          </p:cNvPicPr>
          <p:nvPr/>
        </p:nvPicPr>
        <p:blipFill rotWithShape="1">
          <a:blip r:embed="rId3">
            <a:extLst>
              <a:ext uri="{28A0092B-C50C-407E-A947-70E740481C1C}">
                <a14:useLocalDpi xmlns:a14="http://schemas.microsoft.com/office/drawing/2010/main" val="0"/>
              </a:ext>
            </a:extLst>
          </a:blip>
          <a:srcRect l="14072" r="5904"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Gebäude, Fenster, verschieden, festlegen enthält.&#10;&#10;Automatisch generierte Beschreibung">
            <a:extLst>
              <a:ext uri="{FF2B5EF4-FFF2-40B4-BE49-F238E27FC236}">
                <a16:creationId xmlns:a16="http://schemas.microsoft.com/office/drawing/2014/main" id="{9DAE06BF-4609-334E-7F71-A56B66EB7484}"/>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arstellend, bemalt, Altar enthält.&#10;&#10;Automatisch generierte Beschreibung">
            <a:extLst>
              <a:ext uri="{FF2B5EF4-FFF2-40B4-BE49-F238E27FC236}">
                <a16:creationId xmlns:a16="http://schemas.microsoft.com/office/drawing/2014/main" id="{19EC1765-DB01-C4AB-CA5D-74109F9A7C47}"/>
              </a:ext>
            </a:extLst>
          </p:cNvPr>
          <p:cNvPicPr>
            <a:picLocks noChangeAspect="1"/>
          </p:cNvPicPr>
          <p:nvPr/>
        </p:nvPicPr>
        <p:blipFill rotWithShape="1">
          <a:blip r:embed="rId5">
            <a:extLst>
              <a:ext uri="{28A0092B-C50C-407E-A947-70E740481C1C}">
                <a14:useLocalDpi xmlns:a14="http://schemas.microsoft.com/office/drawing/2010/main" val="0"/>
              </a:ext>
            </a:extLst>
          </a:blip>
          <a:srcRect t="18008" r="2" b="2728"/>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36339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BFA059-99D3-7C5F-346B-9B37D29EDE9A}"/>
              </a:ext>
            </a:extLst>
          </p:cNvPr>
          <p:cNvSpPr txBox="1"/>
          <p:nvPr/>
        </p:nvSpPr>
        <p:spPr>
          <a:xfrm>
            <a:off x="2558143" y="170882"/>
            <a:ext cx="2296048" cy="1569660"/>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是霍夫曼主要归功于作为艺术创作先决条件的潘趣酒的陶醉吗？霍夫曼拥有作家、音乐家和绘图员三种艺术天赋，却因酗酒而臭名昭著。于是，奥芬巴赫的歌剧以啤酒和葡萄酒的精灵歌唱开始，缪斯女神从酒桶中迸发出来。在法国，诗人和音乐家尝试各种药物来获得灵感。同时，人们也意识到了这些手段的破坏力。失去自我控制和人格完整是艺术创作的代价吗？奥芬巴赫歌剧的结尾表明了这一点。缪斯女神，别名尼克劳斯，用“他是我的！”这句话战胜了斯特拉，从而战胜了霍夫曼的个人幸福，并吟诵了“神化”：</a:t>
            </a:r>
            <a:endParaRPr lang="zh-CN" altLang="en-US" sz="800" dirty="0">
              <a:effectLst/>
              <a:latin typeface="PingFang SC" panose="020B0400000000000000" pitchFamily="34" charset="-122"/>
              <a:ea typeface="PingFang SC" panose="020B0400000000000000" pitchFamily="34" charset="-122"/>
            </a:endParaRPr>
          </a:p>
        </p:txBody>
      </p:sp>
      <p:sp>
        <p:nvSpPr>
          <p:cNvPr id="14" name="TextBox 13">
            <a:extLst>
              <a:ext uri="{FF2B5EF4-FFF2-40B4-BE49-F238E27FC236}">
                <a16:creationId xmlns:a16="http://schemas.microsoft.com/office/drawing/2014/main" id="{D5BF5BF8-4C13-0326-24EE-58E83D0CC433}"/>
              </a:ext>
            </a:extLst>
          </p:cNvPr>
          <p:cNvSpPr txBox="1"/>
          <p:nvPr/>
        </p:nvSpPr>
        <p:spPr>
          <a:xfrm>
            <a:off x="2558142" y="3538753"/>
            <a:ext cx="2296049" cy="3046988"/>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就像霍夫曼的人生故事（作为戏剧角色）一样，他的叙述和歌剧的情节是相互依存的，莫扎特的唐乔瓦尼，路德酒馆的场景在他的停顿中发生，歌剧中三位女性的故事交织在一起情节以复杂的方式交织在一起，进一步增加了戏剧的复杂性。预计到达时间在他的作品中，霍夫曼反复处理莫扎特版本的唐璜。他的演绎在将“</a:t>
            </a:r>
            <a:r>
              <a:rPr lang="en-GB" altLang="zh-CN" sz="800" b="0" i="0" dirty="0" err="1">
                <a:effectLst/>
                <a:latin typeface="PingFang SC" panose="020B0400000000000000" pitchFamily="34" charset="-122"/>
                <a:ea typeface="PingFang SC" panose="020B0400000000000000" pitchFamily="34" charset="-122"/>
              </a:rPr>
              <a:t>dramma</a:t>
            </a:r>
            <a:r>
              <a:rPr lang="en-GB" altLang="zh-CN" sz="800" b="0" i="0" dirty="0">
                <a:effectLst/>
                <a:latin typeface="PingFang SC" panose="020B0400000000000000" pitchFamily="34" charset="-122"/>
                <a:ea typeface="PingFang SC" panose="020B0400000000000000" pitchFamily="34" charset="-122"/>
              </a:rPr>
              <a:t> giocoso”</a:t>
            </a:r>
            <a:r>
              <a:rPr lang="zh-CN" altLang="en-US" sz="800" b="0" i="0" dirty="0">
                <a:effectLst/>
                <a:latin typeface="PingFang SC" panose="020B0400000000000000" pitchFamily="34" charset="-122"/>
                <a:ea typeface="PingFang SC" panose="020B0400000000000000" pitchFamily="34" charset="-122"/>
              </a:rPr>
              <a:t>重新诠释为一部灵魂浪漫剧方面发挥了关键作用，他凭借这部作品对当今的接受史产生了深远的影响。霍夫曼想要的斯特拉在莫扎特的歌剧中演唱唐娜安娜那天晚上。就像乔瓦尼在与唐娜</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安娜、唐娜</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埃尔维拉和泽琳娜的相遇中失败了三次，霍夫曼的自我在与奥林匹亚、安东尼娅和朱丽叶塔的三场灾难性爱情中破碎</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每一次都以心仪的女人死亡而告终。然而与乔瓦尼不同，霍夫曼不是尽可能多地寻找性冒险，不去尝试，在纯粹的征服次数中追逐生命。作为一个真正的“浪漫主义者”，他相信自己会在每一次相遇中找到一份伟大的爱情。他只有一个视角：他自己的视角。盲人无法理解本应心爱的女人的本性，她们最终不再是他自己想象的投影屏幕。但当乔瓦尼不得不下地狱时，霍夫曼却成为了一名诗人</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而圆满的爱情仍将是需要塑造的梦想。</a:t>
            </a:r>
            <a:endParaRPr lang="zh-CN" altLang="en-US" sz="800" dirty="0">
              <a:effectLst/>
              <a:latin typeface="PingFang SC" panose="020B0400000000000000" pitchFamily="34" charset="-122"/>
              <a:ea typeface="PingFang SC" panose="020B0400000000000000" pitchFamily="34" charset="-122"/>
            </a:endParaRPr>
          </a:p>
        </p:txBody>
      </p:sp>
      <p:sp>
        <p:nvSpPr>
          <p:cNvPr id="16" name="TextBox 15">
            <a:extLst>
              <a:ext uri="{FF2B5EF4-FFF2-40B4-BE49-F238E27FC236}">
                <a16:creationId xmlns:a16="http://schemas.microsoft.com/office/drawing/2014/main" id="{AB20EF04-903D-5098-C23A-43FFB58B2F24}"/>
              </a:ext>
            </a:extLst>
          </p:cNvPr>
          <p:cNvSpPr txBox="1"/>
          <p:nvPr/>
        </p:nvSpPr>
        <p:spPr>
          <a:xfrm>
            <a:off x="4953000" y="101632"/>
            <a:ext cx="2462684" cy="3293209"/>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奇幻歌剧刚开始，缪斯似乎就在描述霍夫曼的困境：诗人必须在她（艺术）和其他女人（爱情）之间做出选择。预计到达时间霍夫曼在他的作品中也是如此。因此，艺术创作排除了资产阶级的存在，缪斯深知鸿沟不可逾越。然而，这只是表面上的两难选择；事实上，命运已经注定。尽管霍夫曼在每一个动作中都绝望地试图达到爱的乌托邦和处理林道夫的许多面孔，但人们从一开始就知道这些都是发明，一种达到目的的手段，关于（所谓的）善与恶之间的斗争以证明其正当性。对于霍夫曼来说，没有失败这回事，仅仅是因为没有 </a:t>
            </a:r>
            <a:r>
              <a:rPr lang="ko-KR" altLang="en-US" sz="800" b="0" i="0" dirty="0" err="1">
                <a:effectLst/>
                <a:latin typeface="PingFang SC" panose="020B0400000000000000" pitchFamily="34" charset="-122"/>
                <a:ea typeface="PingFang SC" panose="020B0400000000000000" pitchFamily="34" charset="-122"/>
              </a:rPr>
              <a:t>ㅁ</a:t>
            </a:r>
            <a:r>
              <a:rPr lang="ko-KR" altLang="en-US"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困境存在。强调艺术作品或框架情节内的叙事是焦点</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正如歌剧的标题已经暗示的那样，因此也预示了结构结构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这一事实意味着叙事本身作为一个叙事事件比它的实际内容更重要。在文学史上的许多例子中</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自薄伽丘的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十日谈</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或杰弗里</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乔叟的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坎特伯雷故事集</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以来</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重点是叙述的活动（而不是叙述者）。在歌剧史上，有艺术歌剧</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如</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托斯卡</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奥菲欧</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安德烈</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谢尼尔</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波西米亚人</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等。 </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其中富有创造力的主角陷入某种迷茫，而 </a:t>
            </a:r>
            <a:r>
              <a:rPr lang="en-GB" altLang="zh-CN" sz="800" b="0" i="0" dirty="0">
                <a:effectLst/>
                <a:latin typeface="PingFang SC" panose="020B0400000000000000" pitchFamily="34" charset="-122"/>
                <a:ea typeface="PingFang SC" panose="020B0400000000000000" pitchFamily="34" charset="-122"/>
              </a:rPr>
              <a:t>Les Contes </a:t>
            </a:r>
            <a:r>
              <a:rPr lang="en-GB" altLang="zh-CN" sz="800" b="0" i="0" dirty="0" err="1">
                <a:effectLst/>
                <a:latin typeface="PingFang SC" panose="020B0400000000000000" pitchFamily="34" charset="-122"/>
                <a:ea typeface="PingFang SC" panose="020B0400000000000000" pitchFamily="34" charset="-122"/>
              </a:rPr>
              <a:t>d'Hoffmann</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之所以如此独特，恰恰是因为霍夫曼的叙述和创作退后一步，支持他的艺术作品。 相反，艺术和创作过程是核心，即。 </a:t>
            </a:r>
            <a:r>
              <a:rPr lang="en-GB" altLang="zh-CN" sz="800" b="0" i="0" dirty="0">
                <a:effectLst/>
                <a:latin typeface="PingFang SC" panose="020B0400000000000000" pitchFamily="34" charset="-122"/>
                <a:ea typeface="PingFang SC" panose="020B0400000000000000" pitchFamily="34" charset="-122"/>
              </a:rPr>
              <a:t>H</a:t>
            </a:r>
            <a:r>
              <a:rPr lang="zh-CN" altLang="en-GB"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创作的起源、过程和前提，从寻找灵感到完成一件艺术品的那一刻</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如果有的话。最后，失败者成为艺术家。</a:t>
            </a:r>
            <a:endParaRPr lang="zh-CN" altLang="en-US" sz="800" dirty="0">
              <a:effectLst/>
              <a:latin typeface="PingFang SC" panose="020B0400000000000000" pitchFamily="34" charset="-122"/>
              <a:ea typeface="PingFang SC" panose="020B0400000000000000" pitchFamily="34" charset="-122"/>
            </a:endParaRPr>
          </a:p>
        </p:txBody>
      </p:sp>
      <p:sp>
        <p:nvSpPr>
          <p:cNvPr id="17" name="TextBox 16">
            <a:extLst>
              <a:ext uri="{FF2B5EF4-FFF2-40B4-BE49-F238E27FC236}">
                <a16:creationId xmlns:a16="http://schemas.microsoft.com/office/drawing/2014/main" id="{296643D1-DA6D-9EB7-10BB-0A0FE290A6BC}"/>
              </a:ext>
            </a:extLst>
          </p:cNvPr>
          <p:cNvSpPr txBox="1"/>
          <p:nvPr/>
        </p:nvSpPr>
        <p:spPr>
          <a:xfrm>
            <a:off x="7415683" y="101632"/>
            <a:ext cx="2383971" cy="3293209"/>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如果试图具体化 </a:t>
            </a:r>
            <a:r>
              <a:rPr lang="en-GB" altLang="zh-CN" sz="800" b="0" i="0" dirty="0" err="1">
                <a:effectLst/>
                <a:latin typeface="PingFang SC" panose="020B0400000000000000" pitchFamily="34" charset="-122"/>
                <a:ea typeface="PingFang SC" panose="020B0400000000000000" pitchFamily="34" charset="-122"/>
              </a:rPr>
              <a:t>Spikher</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和 </a:t>
            </a:r>
            <a:r>
              <a:rPr lang="en-GB" altLang="zh-CN" sz="800" b="0" i="0" dirty="0">
                <a:effectLst/>
                <a:latin typeface="PingFang SC" panose="020B0400000000000000" pitchFamily="34" charset="-122"/>
                <a:ea typeface="PingFang SC" panose="020B0400000000000000" pitchFamily="34" charset="-122"/>
              </a:rPr>
              <a:t>Hoffmann </a:t>
            </a:r>
            <a:r>
              <a:rPr lang="zh-CN" altLang="en-US" sz="800" b="0" i="0" dirty="0">
                <a:effectLst/>
                <a:latin typeface="PingFang SC" panose="020B0400000000000000" pitchFamily="34" charset="-122"/>
                <a:ea typeface="PingFang SC" panose="020B0400000000000000" pitchFamily="34" charset="-122"/>
              </a:rPr>
              <a:t>之间的关系，就会清楚这种创造性能量对造物主的作用是什么；这两种情况的核心是他完全讲述了这样一个事实：“</a:t>
            </a:r>
            <a:r>
              <a:rPr lang="en-GB" altLang="zh-CN" sz="800" b="0" i="0" dirty="0" err="1">
                <a:effectLst/>
                <a:latin typeface="PingFang SC" panose="020B0400000000000000" pitchFamily="34" charset="-122"/>
                <a:ea typeface="PingFang SC" panose="020B0400000000000000" pitchFamily="34" charset="-122"/>
              </a:rPr>
              <a:t>Voulez-vous</a:t>
            </a:r>
            <a:r>
              <a:rPr lang="en-GB" altLang="zh-CN" sz="800" b="0" i="0" dirty="0">
                <a:effectLst/>
                <a:latin typeface="PingFang SC" panose="020B0400000000000000" pitchFamily="34" charset="-122"/>
                <a:ea typeface="PingFang SC" panose="020B0400000000000000" pitchFamily="34" charset="-122"/>
              </a:rPr>
              <a:t> le </a:t>
            </a:r>
            <a:r>
              <a:rPr lang="en-GB" altLang="zh-CN" sz="800" b="0" i="0" dirty="0" err="1">
                <a:effectLst/>
                <a:latin typeface="PingFang SC" panose="020B0400000000000000" pitchFamily="34" charset="-122"/>
                <a:ea typeface="PingFang SC" panose="020B0400000000000000" pitchFamily="34" charset="-122"/>
              </a:rPr>
              <a:t>récit</a:t>
            </a:r>
            <a:r>
              <a:rPr lang="en-GB" altLang="zh-CN" sz="800" b="0" i="0" dirty="0">
                <a:effectLst/>
                <a:latin typeface="PingFang SC" panose="020B0400000000000000" pitchFamily="34" charset="-122"/>
                <a:ea typeface="PingFang SC" panose="020B0400000000000000" pitchFamily="34" charset="-122"/>
              </a:rPr>
              <a:t> de </a:t>
            </a:r>
            <a:r>
              <a:rPr lang="en-GB" altLang="zh-CN" sz="800" b="0" i="0" dirty="0" err="1">
                <a:effectLst/>
                <a:latin typeface="PingFang SC" panose="020B0400000000000000" pitchFamily="34" charset="-122"/>
                <a:ea typeface="PingFang SC" panose="020B0400000000000000" pitchFamily="34" charset="-122"/>
              </a:rPr>
              <a:t>ces</a:t>
            </a:r>
            <a:r>
              <a:rPr lang="en-GB" altLang="zh-CN" sz="800" b="0" i="0" dirty="0">
                <a:effectLst/>
                <a:latin typeface="PingFang SC" panose="020B0400000000000000" pitchFamily="34" charset="-122"/>
                <a:ea typeface="PingFang SC" panose="020B0400000000000000" pitchFamily="34" charset="-122"/>
              </a:rPr>
              <a:t> folles amours?”——“</a:t>
            </a:r>
            <a:r>
              <a:rPr lang="zh-CN" altLang="en-US" sz="800" b="0" i="0" dirty="0">
                <a:effectLst/>
                <a:latin typeface="PingFang SC" panose="020B0400000000000000" pitchFamily="34" charset="-122"/>
                <a:ea typeface="PingFang SC" panose="020B0400000000000000" pitchFamily="34" charset="-122"/>
              </a:rPr>
              <a:t>我可以告诉你这种疯狂的爱情吗？”霍夫曼在路德的酒吧里问醉酒的听众。霍夫曼使用叙述</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基因作为一种自我修复方法，作为克服痛苦记忆和经历的心理治疗手段。然而，在每一个疯狂的故事中，霍夫曼的希望每次都破灭又重生，每一次行动都为她开启了新的生活。正如尼克劳斯提醒他旧爱和过去的不幸想起来了，他似乎完全忘记了，或者压抑了一切。弗里茨</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厄瑟 </a:t>
            </a:r>
            <a:r>
              <a:rPr lang="en-US" altLang="zh-CN" sz="800" b="0" i="0" dirty="0">
                <a:effectLst/>
                <a:latin typeface="PingFang SC" panose="020B0400000000000000" pitchFamily="34" charset="-122"/>
                <a:ea typeface="PingFang SC" panose="020B0400000000000000" pitchFamily="34" charset="-122"/>
              </a:rPr>
              <a:t>(</a:t>
            </a:r>
            <a:r>
              <a:rPr lang="en-GB" altLang="zh-CN" sz="800" b="0" i="0" dirty="0">
                <a:effectLst/>
                <a:latin typeface="PingFang SC" panose="020B0400000000000000" pitchFamily="34" charset="-122"/>
                <a:ea typeface="PingFang SC" panose="020B0400000000000000" pitchFamily="34" charset="-122"/>
              </a:rPr>
              <a:t>Fritz </a:t>
            </a:r>
            <a:r>
              <a:rPr lang="en-GB" altLang="zh-CN" sz="800" b="0" i="0" dirty="0" err="1">
                <a:effectLst/>
                <a:latin typeface="PingFang SC" panose="020B0400000000000000" pitchFamily="34" charset="-122"/>
                <a:ea typeface="PingFang SC" panose="020B0400000000000000" pitchFamily="34" charset="-122"/>
              </a:rPr>
              <a:t>Oeser</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于 </a:t>
            </a:r>
            <a:r>
              <a:rPr lang="en-US" altLang="zh-CN" sz="800" b="0" i="0" dirty="0">
                <a:effectLst/>
                <a:latin typeface="PingFang SC" panose="020B0400000000000000" pitchFamily="34" charset="-122"/>
                <a:ea typeface="PingFang SC" panose="020B0400000000000000" pitchFamily="34" charset="-122"/>
              </a:rPr>
              <a:t>1977 </a:t>
            </a:r>
            <a:r>
              <a:rPr lang="zh-CN" altLang="en-US" sz="800" b="0" i="0" dirty="0">
                <a:effectLst/>
                <a:latin typeface="PingFang SC" panose="020B0400000000000000" pitchFamily="34" charset="-122"/>
                <a:ea typeface="PingFang SC" panose="020B0400000000000000" pitchFamily="34" charset="-122"/>
              </a:rPr>
              <a:t>年在其源代码批判的新版本中提供了超过 </a:t>
            </a:r>
            <a:r>
              <a:rPr lang="en-US" altLang="zh-CN" sz="800" b="0" i="0" dirty="0">
                <a:effectLst/>
                <a:latin typeface="PingFang SC" panose="020B0400000000000000" pitchFamily="34" charset="-122"/>
                <a:ea typeface="PingFang SC" panose="020B0400000000000000" pitchFamily="34" charset="-122"/>
              </a:rPr>
              <a:t>1200 </a:t>
            </a:r>
            <a:r>
              <a:rPr lang="zh-CN" altLang="en-US" sz="800" b="0" i="0" dirty="0">
                <a:effectLst/>
                <a:latin typeface="PingFang SC" panose="020B0400000000000000" pitchFamily="34" charset="-122"/>
                <a:ea typeface="PingFang SC" panose="020B0400000000000000" pitchFamily="34" charset="-122"/>
              </a:rPr>
              <a:t>页的歌剧手稿，因此对奥芬巴赫的几次辩论做出了重大贡献，他写道：“霍夫曼的形象意味着并影响到每一个幻想破灭的人，以这种方式迷失自己，他只能看到和描绘完全扭曲的自己，仍然有希望重新发现和重新找到自己。”霍夫曼以从未受过伤的人的新鲜和天真进入每一次冒险，因此将每一次伤口视为一次又一次从头开始的机会。走下他想象中的皮拉内西阶梯</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但去哪儿呢？霍夫曼在这个无限放大镜中随心所欲，重复已经使用过的模式，这是他痛苦存在的核心。根据阿尔伯特爱因斯坦的说法，“精神错乱的定义是一遍又一遍地做同样的事情并期待不同的结果。</a:t>
            </a:r>
          </a:p>
        </p:txBody>
      </p:sp>
      <p:sp>
        <p:nvSpPr>
          <p:cNvPr id="18" name="TextBox 17">
            <a:extLst>
              <a:ext uri="{FF2B5EF4-FFF2-40B4-BE49-F238E27FC236}">
                <a16:creationId xmlns:a16="http://schemas.microsoft.com/office/drawing/2014/main" id="{5CAD1F38-E354-49AE-A8CE-36535FAB0F5E}"/>
              </a:ext>
            </a:extLst>
          </p:cNvPr>
          <p:cNvSpPr txBox="1"/>
          <p:nvPr/>
        </p:nvSpPr>
        <p:spPr>
          <a:xfrm>
            <a:off x="4969746" y="3520390"/>
            <a:ext cx="2462684" cy="1815882"/>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霍夫曼没有每天晚上都和路德一起喝醉，而是在缪斯女神的帮助下探索他广泛的艺术潜力。 </a:t>
            </a:r>
            <a:r>
              <a:rPr lang="en-GB" altLang="zh-CN" sz="800" b="0" i="0" dirty="0">
                <a:effectLst/>
                <a:latin typeface="PingFang SC" panose="020B0400000000000000" pitchFamily="34" charset="-122"/>
                <a:ea typeface="PingFang SC" panose="020B0400000000000000" pitchFamily="34" charset="-122"/>
              </a:rPr>
              <a:t>E.T.A. </a:t>
            </a:r>
            <a:r>
              <a:rPr lang="zh-CN" altLang="en-US" sz="800" b="0" i="0" dirty="0">
                <a:effectLst/>
                <a:latin typeface="PingFang SC" panose="020B0400000000000000" pitchFamily="34" charset="-122"/>
                <a:ea typeface="PingFang SC" panose="020B0400000000000000" pitchFamily="34" charset="-122"/>
              </a:rPr>
              <a:t>也有类似的结果。霍夫曼的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失落的镜像的故事</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，作为歌剧朱丽叶塔表演的模板：主人公伊拉斯谟</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斯皮克尔失去镜像后，他的作家生涯只有在他回到德国后才开始。从他的冒险之旅和与 </a:t>
            </a:r>
            <a:r>
              <a:rPr lang="en-GB" altLang="zh-CN" sz="800" b="0" i="0" dirty="0">
                <a:effectLst/>
                <a:latin typeface="PingFang SC" panose="020B0400000000000000" pitchFamily="34" charset="-122"/>
                <a:ea typeface="PingFang SC" panose="020B0400000000000000" pitchFamily="34" charset="-122"/>
              </a:rPr>
              <a:t>Giulietta </a:t>
            </a:r>
            <a:r>
              <a:rPr lang="zh-CN" altLang="en-US" sz="800" b="0" i="0" dirty="0">
                <a:effectLst/>
                <a:latin typeface="PingFang SC" panose="020B0400000000000000" pitchFamily="34" charset="-122"/>
                <a:ea typeface="PingFang SC" panose="020B0400000000000000" pitchFamily="34" charset="-122"/>
              </a:rPr>
              <a:t>的命运相遇之后，他现在获得的经验和知识点燃了他的创造力，丰富了他的精神。所以 </a:t>
            </a:r>
            <a:r>
              <a:rPr lang="en-GB" altLang="zh-CN" sz="800" b="0" i="0" dirty="0" err="1">
                <a:effectLst/>
                <a:latin typeface="PingFang SC" panose="020B0400000000000000" pitchFamily="34" charset="-122"/>
                <a:ea typeface="PingFang SC" panose="020B0400000000000000" pitchFamily="34" charset="-122"/>
              </a:rPr>
              <a:t>Spikher</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必须受苦才能创造，他要面对痛苦和身份的丧失才能找到他真正的使命。因此，有人可能会争辩说，他的创伤对他来说是一种解放，甚至是一种救赎。这种哲学可以在歌剧剧本的最后一个乐章中找到：“</a:t>
            </a:r>
            <a:r>
              <a:rPr lang="en-GB" altLang="zh-CN" sz="800" b="0" i="0" dirty="0">
                <a:effectLst/>
                <a:latin typeface="PingFang SC" panose="020B0400000000000000" pitchFamily="34" charset="-122"/>
                <a:ea typeface="PingFang SC" panose="020B0400000000000000" pitchFamily="34" charset="-122"/>
              </a:rPr>
              <a:t>On </a:t>
            </a:r>
            <a:r>
              <a:rPr lang="en-GB" altLang="zh-CN" sz="800" b="0" i="0" dirty="0" err="1">
                <a:effectLst/>
                <a:latin typeface="PingFang SC" panose="020B0400000000000000" pitchFamily="34" charset="-122"/>
                <a:ea typeface="PingFang SC" panose="020B0400000000000000" pitchFamily="34" charset="-122"/>
              </a:rPr>
              <a:t>est</a:t>
            </a:r>
            <a:r>
              <a:rPr lang="en-GB" altLang="zh-CN" sz="800" b="0" i="0" dirty="0">
                <a:effectLst/>
                <a:latin typeface="PingFang SC" panose="020B0400000000000000" pitchFamily="34" charset="-122"/>
                <a:ea typeface="PingFang SC" panose="020B0400000000000000" pitchFamily="34" charset="-122"/>
              </a:rPr>
              <a:t> grand par </a:t>
            </a:r>
            <a:r>
              <a:rPr lang="en-GB" altLang="zh-CN" sz="800" b="0" i="0" dirty="0" err="1">
                <a:effectLst/>
                <a:latin typeface="PingFang SC" panose="020B0400000000000000" pitchFamily="34" charset="-122"/>
                <a:ea typeface="PingFang SC" panose="020B0400000000000000" pitchFamily="34" charset="-122"/>
              </a:rPr>
              <a:t>l'amour</a:t>
            </a:r>
            <a:r>
              <a:rPr lang="en-GB" altLang="zh-CN" sz="800" b="0" i="0" dirty="0">
                <a:effectLst/>
                <a:latin typeface="PingFang SC" panose="020B0400000000000000" pitchFamily="34" charset="-122"/>
                <a:ea typeface="PingFang SC" panose="020B0400000000000000" pitchFamily="34" charset="-122"/>
              </a:rPr>
              <a:t> et plus grand par les </a:t>
            </a:r>
            <a:r>
              <a:rPr lang="en-GB" altLang="zh-CN" sz="800" b="0" i="0" dirty="0" err="1">
                <a:effectLst/>
                <a:latin typeface="PingFang SC" panose="020B0400000000000000" pitchFamily="34" charset="-122"/>
                <a:ea typeface="PingFang SC" panose="020B0400000000000000" pitchFamily="34" charset="-122"/>
              </a:rPr>
              <a:t>pleurs</a:t>
            </a:r>
            <a:r>
              <a:rPr lang="en-GB"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人因爱而伟大，因泪水而伟大。”</a:t>
            </a:r>
            <a:endParaRPr lang="zh-CN" altLang="en-US" sz="800" dirty="0">
              <a:effectLst/>
              <a:latin typeface="PingFang SC" panose="020B0400000000000000" pitchFamily="34" charset="-122"/>
              <a:ea typeface="PingFang SC" panose="020B0400000000000000" pitchFamily="34" charset="-122"/>
            </a:endParaRPr>
          </a:p>
        </p:txBody>
      </p:sp>
      <p:sp>
        <p:nvSpPr>
          <p:cNvPr id="19" name="TextBox 18">
            <a:extLst>
              <a:ext uri="{FF2B5EF4-FFF2-40B4-BE49-F238E27FC236}">
                <a16:creationId xmlns:a16="http://schemas.microsoft.com/office/drawing/2014/main" id="{F30D67F2-D09F-4AC9-5036-2FBF14EF5F81}"/>
              </a:ext>
            </a:extLst>
          </p:cNvPr>
          <p:cNvSpPr txBox="1"/>
          <p:nvPr/>
        </p:nvSpPr>
        <p:spPr>
          <a:xfrm>
            <a:off x="7426568" y="3520390"/>
            <a:ext cx="2462684" cy="3046988"/>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最后，但不是决定性的，是神化。按照神话中操纵人类命运的众神的旧习惯，缪斯女神现在赢了：霍夫曼应该继续在他的写作工作室里滚动他的石头。由于这个开放式结局，参观者体验到霍夫曼效应：幕布在最后一幕之后从未真正落下，一切很快又重新开始。整个晚上只讲了三个爱情故事，但也可能是 </a:t>
            </a:r>
            <a:r>
              <a:rPr lang="en-US" altLang="zh-CN" sz="800" b="0" i="0" dirty="0">
                <a:effectLst/>
                <a:latin typeface="PingFang SC" panose="020B0400000000000000" pitchFamily="34" charset="-122"/>
                <a:ea typeface="PingFang SC" panose="020B0400000000000000" pitchFamily="34" charset="-122"/>
              </a:rPr>
              <a:t>30 </a:t>
            </a:r>
            <a:r>
              <a:rPr lang="zh-CN" altLang="en-US" sz="800" b="0" i="0" dirty="0">
                <a:effectLst/>
                <a:latin typeface="PingFang SC" panose="020B0400000000000000" pitchFamily="34" charset="-122"/>
                <a:ea typeface="PingFang SC" panose="020B0400000000000000" pitchFamily="34" charset="-122"/>
              </a:rPr>
              <a:t>或 </a:t>
            </a:r>
            <a:r>
              <a:rPr lang="en-US" altLang="zh-CN" sz="800" b="0" i="0" dirty="0">
                <a:effectLst/>
                <a:latin typeface="PingFang SC" panose="020B0400000000000000" pitchFamily="34" charset="-122"/>
                <a:ea typeface="PingFang SC" panose="020B0400000000000000" pitchFamily="34" charset="-122"/>
              </a:rPr>
              <a:t>300 </a:t>
            </a:r>
            <a:r>
              <a:rPr lang="zh-CN" altLang="en-US" sz="800" b="0" i="0" dirty="0">
                <a:effectLst/>
                <a:latin typeface="PingFang SC" panose="020B0400000000000000" pitchFamily="34" charset="-122"/>
                <a:ea typeface="PingFang SC" panose="020B0400000000000000" pitchFamily="34" charset="-122"/>
              </a:rPr>
              <a:t>个</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邪恶有很多面孔（林多夫），一位才华横溢的诗人可以列举出无数类型的女人（斯特拉）。霍夫曼效应对我们观众来说是相关的和最新的，因为我们陪伴霍夫曼踏上了这段旅程，并且可以认同他对重复的渴望。第二天晚上霍夫曼也会在路德的酒吧里喝醉，之后的晚上，他会对斯特拉赞不绝口，并讲述新的故事。那么这部歌剧（不）结束后会发生什么？正如导演 </a:t>
            </a:r>
            <a:r>
              <a:rPr lang="en-GB" altLang="zh-CN" sz="800" b="0" i="0" dirty="0">
                <a:effectLst/>
                <a:latin typeface="PingFang SC" panose="020B0400000000000000" pitchFamily="34" charset="-122"/>
                <a:ea typeface="PingFang SC" panose="020B0400000000000000" pitchFamily="34" charset="-122"/>
              </a:rPr>
              <a:t>Daniele </a:t>
            </a:r>
            <a:r>
              <a:rPr lang="en-GB" altLang="zh-CN" sz="800" b="0" i="0" dirty="0" err="1">
                <a:effectLst/>
                <a:latin typeface="PingFang SC" panose="020B0400000000000000" pitchFamily="34" charset="-122"/>
                <a:ea typeface="PingFang SC" panose="020B0400000000000000" pitchFamily="34" charset="-122"/>
              </a:rPr>
              <a:t>Finzi</a:t>
            </a:r>
            <a:r>
              <a:rPr lang="en-GB" altLang="zh-CN" sz="800" b="0" i="0" dirty="0">
                <a:effectLst/>
                <a:latin typeface="PingFang SC" panose="020B0400000000000000" pitchFamily="34" charset="-122"/>
                <a:ea typeface="PingFang SC" panose="020B0400000000000000" pitchFamily="34" charset="-122"/>
              </a:rPr>
              <a:t> </a:t>
            </a:r>
            <a:r>
              <a:rPr lang="en-GB" altLang="zh-CN" sz="800" b="0" i="0" dirty="0" err="1">
                <a:effectLst/>
                <a:latin typeface="PingFang SC" panose="020B0400000000000000" pitchFamily="34" charset="-122"/>
                <a:ea typeface="PingFang SC" panose="020B0400000000000000" pitchFamily="34" charset="-122"/>
              </a:rPr>
              <a:t>Pasca</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预测的那样：“霍夫曼继续他的故事；也许他在夸大其词，但他总是在创造更多。” 奥芬巴赫本人作为艺术家是否也有这种看法，即他是否也看到了他艺术的荒谬性，并乐于滚石，还有待观察。尽管在他生命的最后几年里痛风使他的日常生活变得更加困难，但他仍然充满活力、机敏，最重要的是，他富有创造力。这位“香榭丽舍大街上的莫扎特”找到了一种不把生活看得那么严肃的方法，他甚至这样想象自己的死：“我一定会在唇边和笔尖上唱着曲子死去”。</a:t>
            </a:r>
            <a:endParaRPr lang="zh-CN" altLang="en-US" sz="800" dirty="0">
              <a:effectLst/>
              <a:latin typeface="PingFang SC" panose="020B0400000000000000" pitchFamily="34" charset="-122"/>
              <a:ea typeface="PingFang SC" panose="020B0400000000000000" pitchFamily="34" charset="-122"/>
            </a:endParaRPr>
          </a:p>
        </p:txBody>
      </p:sp>
      <p:sp>
        <p:nvSpPr>
          <p:cNvPr id="3" name="TextBox 2">
            <a:extLst>
              <a:ext uri="{FF2B5EF4-FFF2-40B4-BE49-F238E27FC236}">
                <a16:creationId xmlns:a16="http://schemas.microsoft.com/office/drawing/2014/main" id="{7F6C7171-7679-A58F-3B8E-CAD4A5FA462E}"/>
              </a:ext>
            </a:extLst>
          </p:cNvPr>
          <p:cNvSpPr txBox="1"/>
          <p:nvPr/>
        </p:nvSpPr>
        <p:spPr>
          <a:xfrm>
            <a:off x="105509" y="117693"/>
            <a:ext cx="2337078" cy="6863417"/>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普鲁士法官、童话故事和恐怖故事讲述者、幻想家和音乐家 </a:t>
            </a:r>
            <a:r>
              <a:rPr lang="en-US" altLang="zh-CN" sz="800" b="0" i="0" dirty="0">
                <a:effectLst/>
                <a:latin typeface="PingFang SC" panose="020B0400000000000000" pitchFamily="34" charset="-122"/>
                <a:ea typeface="PingFang SC" panose="020B0400000000000000" pitchFamily="34" charset="-122"/>
              </a:rPr>
              <a:t>E.T.A. </a:t>
            </a:r>
            <a:r>
              <a:rPr lang="zh-CN" altLang="en-US" sz="800" b="0" i="0" dirty="0">
                <a:effectLst/>
                <a:latin typeface="PingFang SC" panose="020B0400000000000000" pitchFamily="34" charset="-122"/>
                <a:ea typeface="PingFang SC" panose="020B0400000000000000" pitchFamily="34" charset="-122"/>
              </a:rPr>
              <a:t>的迷人个性。霍夫曼在法国特别受欢迎。正如 </a:t>
            </a:r>
            <a:r>
              <a:rPr lang="en-US" altLang="zh-CN" sz="800" b="0" i="0" dirty="0">
                <a:effectLst/>
                <a:latin typeface="PingFang SC" panose="020B0400000000000000" pitchFamily="34" charset="-122"/>
                <a:ea typeface="PingFang SC" panose="020B0400000000000000" pitchFamily="34" charset="-122"/>
              </a:rPr>
              <a:t>Hoffmann </a:t>
            </a:r>
            <a:r>
              <a:rPr lang="zh-CN" altLang="en-US" sz="800" b="0" i="0" dirty="0">
                <a:effectLst/>
                <a:latin typeface="PingFang SC" panose="020B0400000000000000" pitchFamily="34" charset="-122"/>
                <a:ea typeface="PingFang SC" panose="020B0400000000000000" pitchFamily="34" charset="-122"/>
              </a:rPr>
              <a:t>从 </a:t>
            </a:r>
            <a:r>
              <a:rPr lang="en-US" altLang="zh-CN" sz="800" b="0" i="0" dirty="0" err="1">
                <a:effectLst/>
                <a:latin typeface="PingFang SC" panose="020B0400000000000000" pitchFamily="34" charset="-122"/>
                <a:ea typeface="PingFang SC" panose="020B0400000000000000" pitchFamily="34" charset="-122"/>
              </a:rPr>
              <a:t>Callot</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的法国图案中汲取灵感一样，他自己的创作在莱茵河对岸也获得了非常理解和热情的观众。自然地，随着越来越多关于这位德国诗人奇特的、怪诞的问题性质的相互矛盾的信息为人所知，人们对作者个性的兴趣必然会越来越大。霍夫曼的神秘幻影就是这样在法国获得了传奇般的声誉。人们如饥似渴地阅读他的作品，这些作品与歌德、莎士比亚和拜伦的诗歌一起，给了年轻一代艺术家最深远的推动力。 巴比尔总结了霍夫曼讲述的一些冒险经历，并将它们改编成剧本。这首曲子激发了奥芬巴赫写歌剧的灵感。他对夜间作品和 </a:t>
            </a:r>
            <a:r>
              <a:rPr lang="en-US" altLang="zh-CN" sz="800" b="0" i="0" dirty="0" err="1">
                <a:effectLst/>
                <a:latin typeface="PingFang SC" panose="020B0400000000000000" pitchFamily="34" charset="-122"/>
                <a:ea typeface="PingFang SC" panose="020B0400000000000000" pitchFamily="34" charset="-122"/>
              </a:rPr>
              <a:t>Kreisleriana</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的创造者产生了亲和力。霍夫曼神经质的性格，从陶醉到陶醉，屈服于每一个幻觉，神秘的科佩柳斯神秘可怕的外表，三种女性的不同面相：奥林匹亚、朱丽叶塔、安东尼亚</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这些都是诗意的指责，不得不刺激奥芬巴赫强烈：在这里，奥芬巴赫意外地偶然发现了一个话题，这个话题与众不同，能够唤醒他最深刻和最好的本性，引导他找到自己内心未被发现的宝藏。 这部作品成功的决定性因素是霍夫曼和奥芬巴赫两个志趣相投的人相遇了，他们都被赋予丰富的想象力，外向多于内向，都倾向于怪诞，都接受感官的印象表象的世界。</a:t>
            </a:r>
            <a:endParaRPr lang="en-US" altLang="zh-CN" sz="800" b="0" i="0" dirty="0">
              <a:effectLst/>
              <a:latin typeface="PingFang SC" panose="020B0400000000000000" pitchFamily="34" charset="-122"/>
              <a:ea typeface="PingFang SC" panose="020B0400000000000000" pitchFamily="34" charset="-122"/>
            </a:endParaRPr>
          </a:p>
          <a:p>
            <a:endParaRPr lang="en-US" altLang="zh-CN" sz="800" dirty="0">
              <a:latin typeface="PingFang SC" panose="020B0400000000000000" pitchFamily="34" charset="-122"/>
              <a:ea typeface="PingFang SC" panose="020B0400000000000000" pitchFamily="34" charset="-122"/>
            </a:endParaRPr>
          </a:p>
          <a:p>
            <a:r>
              <a:rPr lang="zh-CN" altLang="en-US" sz="800" b="0" i="0" dirty="0">
                <a:effectLst/>
                <a:latin typeface="PingFang SC" panose="020B0400000000000000" pitchFamily="34" charset="-122"/>
                <a:ea typeface="PingFang SC" panose="020B0400000000000000" pitchFamily="34" charset="-122"/>
              </a:rPr>
              <a:t>对奥芬巴赫来说，唯一的新事物是恶魔本性的影响，即进入神秘领域。如果他迄今为止将存在本身的快乐描述为有时是无害的，有时会增加到狂欢的程度，霍夫曼对它的描述使他能够这样做奇妙背景。在他能够理解霍夫曼本性的这一面并将其再现为艺术家之前，这当然需要扩大他的视野和情感。但奥芬巴赫觉得他在这个危险的实验中取得了成功，他注意到他是如何在工作中成长的，以及展现在他想象中的新路径如何使他获得完全出乎意料的结果，即使作为一名音乐家也是如此。 奥芬巴赫与他最后一部歌剧的关系令人着迷。他怀疑自己会在这种极度的劳累之后崩溃，恐惧驱使他重新开始工作，尽管他很累，身体也很虚弱，所以他已经开始的事情不应该半途而废。就像他创造的最后一个女性形象</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安东尼娅</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他正在为他的艺术而死。从人的角度来说，他的命运是值得同情的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作为一个音乐家，他已经完成了自己的使命。他体内所有的细菌都在他的告别作品中绽放出灿烂的花朵。旋律演奏家和节奏演奏家奥芬巴赫慷慨地散布了他最丰富的财富</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从第一个粗俗有趣的场景到安东尼娅温柔而有呼吸的爱的举止，有一个成熟的华丽花环，有时是发自内心的，有时是欢快的旋律。浪漫主义的所有隐藏的中间阶段，暮光之城的梦幻，幽灵，从现实世界到幻想世界的闪烁过渡都以一种人们永远不会相信海伦娜和奥菲斯的作者能够做到的自由和确定性来呈现。</a:t>
            </a:r>
            <a:endParaRPr lang="zh-CN" altLang="en-US" sz="800" dirty="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7795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59960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TotalTime>
  <Words>2507</Words>
  <Application>Microsoft Macintosh PowerPoint</Application>
  <PresentationFormat>A4 Paper (210x297 mm)</PresentationFormat>
  <Paragraphs>9</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PingFang SC</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179</cp:revision>
  <cp:lastPrinted>2023-06-11T10:17:01Z</cp:lastPrinted>
  <dcterms:created xsi:type="dcterms:W3CDTF">2022-11-07T20:45:57Z</dcterms:created>
  <dcterms:modified xsi:type="dcterms:W3CDTF">2023-06-11T12:38:27Z</dcterms:modified>
</cp:coreProperties>
</file>